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1" r:id="rId2"/>
  </p:sldMasterIdLst>
  <p:notesMasterIdLst>
    <p:notesMasterId r:id="rId7"/>
  </p:notesMasterIdLst>
  <p:sldIdLst>
    <p:sldId id="285" r:id="rId3"/>
    <p:sldId id="256" r:id="rId4"/>
    <p:sldId id="257" r:id="rId5"/>
    <p:sldId id="284" r:id="rId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213" d="100"/>
          <a:sy n="213" d="100"/>
        </p:scale>
        <p:origin x="300" y="1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458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to this comprehensive presentation. We'll explore how disinformation intersects with the post-truth era and impacts schools. We begin by framing the broader context, highlighting gaslighting's effects on democratic decision-making and educational environments. Lastly, we propose how schools can strategically evolve into resilient, healthy echo chambers to counter disinformation effectively.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2" name="Google Shape;38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blue and purple squares&#10;&#10;AI-generated content may be incorrect.">
            <a:extLst>
              <a:ext uri="{FF2B5EF4-FFF2-40B4-BE49-F238E27FC236}">
                <a16:creationId xmlns:a16="http://schemas.microsoft.com/office/drawing/2014/main" id="{46BACB56-0087-8F6C-1963-383755A35E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90166" y="115870"/>
            <a:ext cx="2244458" cy="7093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428D8D-A1F1-C3FE-9E01-4F4682A98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D58F8-436C-4C33-9E04-451129C7A949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1F14B3-E639-1D07-2A2E-BE0AAD889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445B07-D62A-30D4-0ED2-F21694E5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F0425-F35A-420E-BFDA-A1416DFDBE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332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C2089-73A3-1ED5-3C4A-7E72E9259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712691-9E8F-F640-B5A2-ACB34933A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4D2FF1-BADA-BF7E-B010-9CAA616DFD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9AD953-98B8-A3A0-EFA9-394F3B7FC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D58F8-436C-4C33-9E04-451129C7A949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AB4D32-D92E-35A3-0B76-F933CF351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9C1269-396A-DF53-A3F6-6943225A9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F0425-F35A-420E-BFDA-A1416DFDBE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97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62675-8601-7E2E-C1F9-7490C3283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F1F5CA-5CE1-9FA3-9652-FC805DD947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EF12DC-3FA5-47B5-CB89-8E371A585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EFB57D-09AC-496D-CC9A-C099B5156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D58F8-436C-4C33-9E04-451129C7A949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CFEBAD-F8C6-1AAE-3837-C8ABEC581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F501CE-798C-2FC9-4922-4F4B2FCF0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F0425-F35A-420E-BFDA-A1416DFDBE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715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52C76-33A6-9716-583C-191E1123D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63BB3-26AA-6F72-AF1B-80DD99931B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C43976-A680-CF26-8BDC-F225A2462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D58F8-436C-4C33-9E04-451129C7A949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72CD76-8F28-4CD0-7BB7-278FD9E08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8C2F4-4077-93D5-245A-CDBC527EB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F0425-F35A-420E-BFDA-A1416DFDBE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3863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759E5E-743F-26EF-A832-50980B9B1F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D101CB-673A-4CD1-48F1-0040A11BB6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4E9C76-5890-F929-15E5-812E8BD58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D58F8-436C-4C33-9E04-451129C7A949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154D6C-F22D-CC82-4223-357CA9A1F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29E5D7-4FAC-1BF5-D30C-670C80F30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F0425-F35A-420E-BFDA-A1416DFDBE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74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98BA2-3275-2554-AC86-29F02C5C3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49992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30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45A6F-2C91-3DBC-B2D5-9C7D4DF3B3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9D7A15-6ECC-655A-19EC-E418B0BF11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0BAC7-0547-2D2B-3D3F-6711F3CF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D58F8-436C-4C33-9E04-451129C7A949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51F004-8227-489C-7A79-908D181F1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7E058-DB35-CA57-1D16-0A0D696A7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F0425-F35A-420E-BFDA-A1416DFDBE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58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EAF4E-745E-8462-D328-67827B697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84F67D-5875-57D0-369D-B9FA724EF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A5496F-3B1F-F76A-26BC-BC846096E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D58F8-436C-4C33-9E04-451129C7A949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6C5CBE-77C2-D892-F722-8E87E7BB3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9CC099-A989-9E85-02E0-14837A871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F0425-F35A-420E-BFDA-A1416DFDBE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594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AD682-6981-39CE-F3CC-11546EDCA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15F581-3CE4-1EAA-F431-6EF03A7CDA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96BBC-BC75-67AF-5BF3-F84D62AB4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D58F8-436C-4C33-9E04-451129C7A949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01582E-6926-5203-4316-E93823796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3D9B5-6408-EC7D-699A-2B39068A3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F0425-F35A-420E-BFDA-A1416DFDBE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39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8A755-7491-E701-A5EC-229ACD7E8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05772-7E22-BC15-58E6-8387EA6E43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A8E8D2-BAEC-B027-7195-5DCCEEA8D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0D24DD-AD6D-131D-0A75-CE7E7FC48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D58F8-436C-4C33-9E04-451129C7A949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C15A45-6697-0233-0B5A-1E5CC99D4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54DC52-911F-97A5-BD18-096924D9D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F0425-F35A-420E-BFDA-A1416DFDBE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59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67D19-EDD8-9CCD-A671-24B6FB256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3D6A8B-B89B-03FE-7777-D52235B03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7B0E4E-BB8A-3DD5-2EEA-082CCF3CCD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56C9FE-9D9D-EABF-B63B-3FC3B291F5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56B91A-BF2A-A4AF-4612-5B8EAD274C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270099-8315-A563-0567-78C451B01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D58F8-436C-4C33-9E04-451129C7A949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042FD2-D7E3-9CE6-C2C0-DAC278947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AB9181-A660-6BFA-F767-8BF3E7EF8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F0425-F35A-420E-BFDA-A1416DFDBE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185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89D67-68C1-3657-AA0C-5B99D7216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8E0B32-2B33-473D-E728-99667F60C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D58F8-436C-4C33-9E04-451129C7A949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13D9D5-C123-DE2F-ADC2-699EE3877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EEB48-EE51-20BC-C4E3-8030EE9F1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F0425-F35A-420E-BFDA-A1416DFDBE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592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with blue letters and black background&#10;&#10;AI-generated content may be incorrect.">
            <a:extLst>
              <a:ext uri="{FF2B5EF4-FFF2-40B4-BE49-F238E27FC236}">
                <a16:creationId xmlns:a16="http://schemas.microsoft.com/office/drawing/2014/main" id="{86F1B3FF-7130-ADED-1BDF-55AD436DBCC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09797" y="139630"/>
            <a:ext cx="1227525" cy="49322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C27740-4ED8-177A-D57A-F2178180A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192E53-0638-CCA0-0EE4-0698CFED5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3012D0-3F32-A548-DF07-314C23557D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8D58F8-436C-4C33-9E04-451129C7A949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C2DBC0-6F32-DDC8-8E63-C43BFC066A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39044C-B914-EDE2-BA3E-B8FCD952D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5F0425-F35A-420E-BFDA-A1416DFDBE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497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9220" b="-9219"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/>
          <p:nvPr/>
        </p:nvSpPr>
        <p:spPr>
          <a:xfrm>
            <a:off x="0" y="-1729121"/>
            <a:ext cx="9144000" cy="9144000"/>
          </a:xfrm>
          <a:custGeom>
            <a:avLst/>
            <a:gdLst/>
            <a:ahLst/>
            <a:cxnLst/>
            <a:rect l="l" t="t" r="r" b="b"/>
            <a:pathLst>
              <a:path w="18288000" h="18288000" extrusionOk="0">
                <a:moveTo>
                  <a:pt x="0" y="0"/>
                </a:moveTo>
                <a:lnTo>
                  <a:pt x="18288000" y="0"/>
                </a:lnTo>
                <a:lnTo>
                  <a:pt x="18288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 amt="30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6" name="Google Shape;86;p13"/>
          <p:cNvGrpSpPr/>
          <p:nvPr/>
        </p:nvGrpSpPr>
        <p:grpSpPr>
          <a:xfrm>
            <a:off x="514350" y="3067805"/>
            <a:ext cx="2551241" cy="443736"/>
            <a:chOff x="0" y="-47625"/>
            <a:chExt cx="1381663" cy="240312"/>
          </a:xfrm>
        </p:grpSpPr>
        <p:sp>
          <p:nvSpPr>
            <p:cNvPr id="87" name="Google Shape;87;p13"/>
            <p:cNvSpPr/>
            <p:nvPr/>
          </p:nvSpPr>
          <p:spPr>
            <a:xfrm>
              <a:off x="0" y="0"/>
              <a:ext cx="1381663" cy="192687"/>
            </a:xfrm>
            <a:custGeom>
              <a:avLst/>
              <a:gdLst/>
              <a:ahLst/>
              <a:cxnLst/>
              <a:rect l="l" t="t" r="r" b="b"/>
              <a:pathLst>
                <a:path w="1381663" h="192687" extrusionOk="0">
                  <a:moveTo>
                    <a:pt x="45518" y="0"/>
                  </a:moveTo>
                  <a:lnTo>
                    <a:pt x="1336145" y="0"/>
                  </a:lnTo>
                  <a:cubicBezTo>
                    <a:pt x="1348217" y="0"/>
                    <a:pt x="1359794" y="4796"/>
                    <a:pt x="1368331" y="13332"/>
                  </a:cubicBezTo>
                  <a:cubicBezTo>
                    <a:pt x="1376867" y="21868"/>
                    <a:pt x="1381663" y="33446"/>
                    <a:pt x="1381663" y="45518"/>
                  </a:cubicBezTo>
                  <a:lnTo>
                    <a:pt x="1381663" y="147169"/>
                  </a:lnTo>
                  <a:cubicBezTo>
                    <a:pt x="1381663" y="159241"/>
                    <a:pt x="1376867" y="170819"/>
                    <a:pt x="1368331" y="179355"/>
                  </a:cubicBezTo>
                  <a:cubicBezTo>
                    <a:pt x="1359794" y="187891"/>
                    <a:pt x="1348217" y="192687"/>
                    <a:pt x="1336145" y="192687"/>
                  </a:cubicBezTo>
                  <a:lnTo>
                    <a:pt x="45518" y="192687"/>
                  </a:lnTo>
                  <a:cubicBezTo>
                    <a:pt x="33446" y="192687"/>
                    <a:pt x="21868" y="187891"/>
                    <a:pt x="13332" y="179355"/>
                  </a:cubicBezTo>
                  <a:cubicBezTo>
                    <a:pt x="4796" y="170819"/>
                    <a:pt x="0" y="159241"/>
                    <a:pt x="0" y="147169"/>
                  </a:cubicBezTo>
                  <a:lnTo>
                    <a:pt x="0" y="45518"/>
                  </a:lnTo>
                  <a:cubicBezTo>
                    <a:pt x="0" y="33446"/>
                    <a:pt x="4796" y="21868"/>
                    <a:pt x="13332" y="13332"/>
                  </a:cubicBezTo>
                  <a:cubicBezTo>
                    <a:pt x="21868" y="4796"/>
                    <a:pt x="33446" y="0"/>
                    <a:pt x="45518" y="0"/>
                  </a:cubicBezTo>
                  <a:close/>
                </a:path>
              </a:pathLst>
            </a:custGeom>
            <a:solidFill>
              <a:srgbClr val="0C4DA2"/>
            </a:solidFill>
            <a:ln>
              <a:noFill/>
            </a:ln>
          </p:spPr>
          <p:txBody>
            <a:bodyPr spcFirstLastPara="1" wrap="square" lIns="45713" tIns="22850" rIns="45713" bIns="22850" anchor="t" anchorCtr="0">
              <a:noAutofit/>
            </a:bodyPr>
            <a:lstStyle/>
            <a:p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13"/>
            <p:cNvSpPr txBox="1"/>
            <p:nvPr/>
          </p:nvSpPr>
          <p:spPr>
            <a:xfrm>
              <a:off x="0" y="-47625"/>
              <a:ext cx="1381663" cy="2403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t" anchorCtr="0">
              <a:noAutofit/>
            </a:bodyPr>
            <a:lstStyle/>
            <a:p>
              <a:pPr algn="ctr">
                <a:lnSpc>
                  <a:spcPct val="149944"/>
                </a:lnSpc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9" name="Google Shape;89;p13"/>
          <p:cNvGrpSpPr/>
          <p:nvPr/>
        </p:nvGrpSpPr>
        <p:grpSpPr>
          <a:xfrm>
            <a:off x="514350" y="3540422"/>
            <a:ext cx="1963512" cy="430223"/>
            <a:chOff x="0" y="-47625"/>
            <a:chExt cx="1063358" cy="232991"/>
          </a:xfrm>
        </p:grpSpPr>
        <p:sp>
          <p:nvSpPr>
            <p:cNvPr id="90" name="Google Shape;90;p13"/>
            <p:cNvSpPr/>
            <p:nvPr/>
          </p:nvSpPr>
          <p:spPr>
            <a:xfrm>
              <a:off x="0" y="0"/>
              <a:ext cx="1063358" cy="185366"/>
            </a:xfrm>
            <a:custGeom>
              <a:avLst/>
              <a:gdLst/>
              <a:ahLst/>
              <a:cxnLst/>
              <a:rect l="l" t="t" r="r" b="b"/>
              <a:pathLst>
                <a:path w="1063358" h="185366" extrusionOk="0">
                  <a:moveTo>
                    <a:pt x="59143" y="0"/>
                  </a:moveTo>
                  <a:lnTo>
                    <a:pt x="1004214" y="0"/>
                  </a:lnTo>
                  <a:cubicBezTo>
                    <a:pt x="1036878" y="0"/>
                    <a:pt x="1063358" y="26479"/>
                    <a:pt x="1063358" y="59143"/>
                  </a:cubicBezTo>
                  <a:lnTo>
                    <a:pt x="1063358" y="126223"/>
                  </a:lnTo>
                  <a:cubicBezTo>
                    <a:pt x="1063358" y="158887"/>
                    <a:pt x="1036878" y="185366"/>
                    <a:pt x="1004214" y="185366"/>
                  </a:cubicBezTo>
                  <a:lnTo>
                    <a:pt x="59143" y="185366"/>
                  </a:lnTo>
                  <a:cubicBezTo>
                    <a:pt x="26479" y="185366"/>
                    <a:pt x="0" y="158887"/>
                    <a:pt x="0" y="126223"/>
                  </a:cubicBezTo>
                  <a:lnTo>
                    <a:pt x="0" y="59143"/>
                  </a:lnTo>
                  <a:cubicBezTo>
                    <a:pt x="0" y="26479"/>
                    <a:pt x="26479" y="0"/>
                    <a:pt x="59143" y="0"/>
                  </a:cubicBezTo>
                  <a:close/>
                </a:path>
              </a:pathLst>
            </a:custGeom>
            <a:solidFill>
              <a:srgbClr val="C7EAFC"/>
            </a:solidFill>
            <a:ln>
              <a:noFill/>
            </a:ln>
          </p:spPr>
          <p:txBody>
            <a:bodyPr spcFirstLastPara="1" wrap="square" lIns="45713" tIns="22850" rIns="45713" bIns="22850" anchor="t" anchorCtr="0">
              <a:noAutofit/>
            </a:bodyPr>
            <a:lstStyle/>
            <a:p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13"/>
            <p:cNvSpPr txBox="1"/>
            <p:nvPr/>
          </p:nvSpPr>
          <p:spPr>
            <a:xfrm>
              <a:off x="0" y="-47625"/>
              <a:ext cx="1063358" cy="232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t" anchorCtr="0">
              <a:noAutofit/>
            </a:bodyPr>
            <a:lstStyle/>
            <a:p>
              <a:pPr algn="ctr">
                <a:lnSpc>
                  <a:spcPct val="149944"/>
                </a:lnSpc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2" name="Google Shape;92;p13"/>
          <p:cNvSpPr/>
          <p:nvPr/>
        </p:nvSpPr>
        <p:spPr>
          <a:xfrm>
            <a:off x="514350" y="514350"/>
            <a:ext cx="1760683" cy="704125"/>
          </a:xfrm>
          <a:custGeom>
            <a:avLst/>
            <a:gdLst/>
            <a:ahLst/>
            <a:cxnLst/>
            <a:rect l="l" t="t" r="r" b="b"/>
            <a:pathLst>
              <a:path w="3521366" h="1408249" extrusionOk="0">
                <a:moveTo>
                  <a:pt x="0" y="0"/>
                </a:moveTo>
                <a:lnTo>
                  <a:pt x="3521366" y="0"/>
                </a:lnTo>
                <a:lnTo>
                  <a:pt x="3521366" y="1408249"/>
                </a:lnTo>
                <a:lnTo>
                  <a:pt x="0" y="14082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4851533" y="0"/>
            <a:ext cx="2590127" cy="2133600"/>
          </a:xfrm>
          <a:custGeom>
            <a:avLst/>
            <a:gdLst/>
            <a:ahLst/>
            <a:cxnLst/>
            <a:rect l="l" t="t" r="r" b="b"/>
            <a:pathLst>
              <a:path w="5328592" h="8256736" extrusionOk="0">
                <a:moveTo>
                  <a:pt x="0" y="0"/>
                </a:moveTo>
                <a:lnTo>
                  <a:pt x="5328591" y="0"/>
                </a:lnTo>
                <a:lnTo>
                  <a:pt x="5328591" y="8256735"/>
                </a:lnTo>
                <a:lnTo>
                  <a:pt x="0" y="82567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l="-128404"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3"/>
          <p:cNvSpPr/>
          <p:nvPr/>
        </p:nvSpPr>
        <p:spPr>
          <a:xfrm rot="-5400000">
            <a:off x="7232793" y="1538385"/>
            <a:ext cx="1468970" cy="2066731"/>
          </a:xfrm>
          <a:custGeom>
            <a:avLst/>
            <a:gdLst/>
            <a:ahLst/>
            <a:cxnLst/>
            <a:rect l="l" t="t" r="r" b="b"/>
            <a:pathLst>
              <a:path w="2937939" h="4133462" extrusionOk="0">
                <a:moveTo>
                  <a:pt x="0" y="0"/>
                </a:moveTo>
                <a:lnTo>
                  <a:pt x="2937939" y="0"/>
                </a:lnTo>
                <a:lnTo>
                  <a:pt x="2937939" y="4133462"/>
                </a:lnTo>
                <a:lnTo>
                  <a:pt x="0" y="41334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l="-107387"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3"/>
          <p:cNvSpPr/>
          <p:nvPr/>
        </p:nvSpPr>
        <p:spPr>
          <a:xfrm>
            <a:off x="6619185" y="222297"/>
            <a:ext cx="2574915" cy="814484"/>
          </a:xfrm>
          <a:custGeom>
            <a:avLst/>
            <a:gdLst/>
            <a:ahLst/>
            <a:cxnLst/>
            <a:rect l="l" t="t" r="r" b="b"/>
            <a:pathLst>
              <a:path w="5149829" h="1628968" extrusionOk="0">
                <a:moveTo>
                  <a:pt x="0" y="0"/>
                </a:moveTo>
                <a:lnTo>
                  <a:pt x="5149829" y="0"/>
                </a:lnTo>
                <a:lnTo>
                  <a:pt x="5149829" y="1628968"/>
                </a:lnTo>
                <a:lnTo>
                  <a:pt x="0" y="16289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l="-154"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3"/>
          <p:cNvSpPr/>
          <p:nvPr/>
        </p:nvSpPr>
        <p:spPr>
          <a:xfrm>
            <a:off x="3926311" y="4221960"/>
            <a:ext cx="1936312" cy="432015"/>
          </a:xfrm>
          <a:custGeom>
            <a:avLst/>
            <a:gdLst/>
            <a:ahLst/>
            <a:cxnLst/>
            <a:rect l="l" t="t" r="r" b="b"/>
            <a:pathLst>
              <a:path w="3872623" h="864030" extrusionOk="0">
                <a:moveTo>
                  <a:pt x="0" y="0"/>
                </a:moveTo>
                <a:lnTo>
                  <a:pt x="3872622" y="0"/>
                </a:lnTo>
                <a:lnTo>
                  <a:pt x="3872622" y="864030"/>
                </a:lnTo>
                <a:lnTo>
                  <a:pt x="0" y="8640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3"/>
          <p:cNvSpPr/>
          <p:nvPr/>
        </p:nvSpPr>
        <p:spPr>
          <a:xfrm>
            <a:off x="6061692" y="4256259"/>
            <a:ext cx="2567958" cy="372892"/>
          </a:xfrm>
          <a:custGeom>
            <a:avLst/>
            <a:gdLst/>
            <a:ahLst/>
            <a:cxnLst/>
            <a:rect l="l" t="t" r="r" b="b"/>
            <a:pathLst>
              <a:path w="5135916" h="745783" extrusionOk="0">
                <a:moveTo>
                  <a:pt x="0" y="0"/>
                </a:moveTo>
                <a:lnTo>
                  <a:pt x="5135916" y="0"/>
                </a:lnTo>
                <a:lnTo>
                  <a:pt x="5135916" y="745783"/>
                </a:lnTo>
                <a:lnTo>
                  <a:pt x="0" y="745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r="-1014"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2650104" y="2253138"/>
            <a:ext cx="4826550" cy="860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30031"/>
              </a:lnSpc>
            </a:pPr>
            <a:r>
              <a:rPr lang="en-US" sz="1434" dirty="0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Teacher &amp; school leaders training to promote </a:t>
            </a:r>
            <a:r>
              <a:rPr lang="en-US" sz="1434" dirty="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D</a:t>
            </a:r>
            <a:r>
              <a:rPr lang="en-US" sz="1434" dirty="0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igital </a:t>
            </a:r>
            <a:r>
              <a:rPr lang="en-US" sz="1434" dirty="0" err="1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lite</a:t>
            </a:r>
            <a:r>
              <a:rPr lang="en-US" sz="1434" dirty="0" err="1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R</a:t>
            </a:r>
            <a:r>
              <a:rPr lang="en-US" sz="1434" dirty="0" err="1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acy</a:t>
            </a:r>
            <a:r>
              <a:rPr lang="en-US" sz="1434" dirty="0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 and combat the spread of </a:t>
            </a:r>
            <a:r>
              <a:rPr lang="en-US" sz="1434" dirty="0" err="1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disinf</a:t>
            </a:r>
            <a:r>
              <a:rPr lang="en-US" sz="1434" dirty="0" err="1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O</a:t>
            </a:r>
            <a:r>
              <a:rPr lang="en-US" sz="1434" dirty="0" err="1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rmation</a:t>
            </a:r>
            <a:r>
              <a:rPr lang="en-US" sz="1434" dirty="0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 among </a:t>
            </a:r>
            <a:r>
              <a:rPr lang="en-US" sz="1434" dirty="0" err="1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vul</a:t>
            </a:r>
            <a:r>
              <a:rPr lang="en-US" sz="1434" dirty="0" err="1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N</a:t>
            </a:r>
            <a:r>
              <a:rPr lang="en-US" sz="1434" dirty="0" err="1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erable</a:t>
            </a:r>
            <a:r>
              <a:rPr lang="en-US" sz="1434" dirty="0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 groups of </a:t>
            </a:r>
            <a:r>
              <a:rPr lang="en-US" sz="1434" dirty="0" err="1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adol</a:t>
            </a:r>
            <a:r>
              <a:rPr lang="en-US" sz="1434" dirty="0" err="1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E</a:t>
            </a:r>
            <a:r>
              <a:rPr lang="en-US" sz="1434" dirty="0" err="1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scents</a:t>
            </a:r>
            <a:endParaRPr sz="900" dirty="0"/>
          </a:p>
        </p:txBody>
      </p:sp>
      <p:sp>
        <p:nvSpPr>
          <p:cNvPr id="99" name="Google Shape;99;p13"/>
          <p:cNvSpPr txBox="1"/>
          <p:nvPr/>
        </p:nvSpPr>
        <p:spPr>
          <a:xfrm>
            <a:off x="124122" y="1216081"/>
            <a:ext cx="4662150" cy="1461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10004"/>
              </a:lnSpc>
            </a:pPr>
            <a:r>
              <a:rPr lang="en-US" sz="4318" b="1" dirty="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DRONE </a:t>
            </a:r>
            <a:r>
              <a:rPr lang="en-US" sz="4318" b="1" dirty="0">
                <a:solidFill>
                  <a:srgbClr val="012B1B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PROJECT</a:t>
            </a:r>
            <a:endParaRPr sz="900" dirty="0"/>
          </a:p>
        </p:txBody>
      </p:sp>
      <p:sp>
        <p:nvSpPr>
          <p:cNvPr id="100" name="Google Shape;100;p13"/>
          <p:cNvSpPr txBox="1"/>
          <p:nvPr/>
        </p:nvSpPr>
        <p:spPr>
          <a:xfrm>
            <a:off x="672775" y="3214525"/>
            <a:ext cx="2323650" cy="254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45"/>
              </a:lnSpc>
            </a:pPr>
            <a:r>
              <a:rPr lang="en-US" sz="1101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1 January 2024-31 December 2026</a:t>
            </a:r>
            <a:endParaRPr sz="900"/>
          </a:p>
        </p:txBody>
      </p:sp>
      <p:sp>
        <p:nvSpPr>
          <p:cNvPr id="101" name="Google Shape;101;p13"/>
          <p:cNvSpPr txBox="1"/>
          <p:nvPr/>
        </p:nvSpPr>
        <p:spPr>
          <a:xfrm>
            <a:off x="672775" y="3680388"/>
            <a:ext cx="1760700" cy="254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45"/>
              </a:lnSpc>
            </a:pPr>
            <a:r>
              <a:rPr lang="en-US" sz="1101" dirty="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Total Grant: 1 499 351.00 €</a:t>
            </a:r>
            <a:endParaRPr sz="900" dirty="0"/>
          </a:p>
        </p:txBody>
      </p:sp>
      <p:sp>
        <p:nvSpPr>
          <p:cNvPr id="102" name="Google Shape;102;p13"/>
          <p:cNvSpPr txBox="1"/>
          <p:nvPr/>
        </p:nvSpPr>
        <p:spPr>
          <a:xfrm>
            <a:off x="542407" y="4349825"/>
            <a:ext cx="1727648" cy="356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32"/>
              </a:lnSpc>
            </a:pPr>
            <a:r>
              <a:rPr lang="en-US" sz="1544" b="1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Presented By:</a:t>
            </a:r>
            <a:endParaRPr sz="900"/>
          </a:p>
        </p:txBody>
      </p:sp>
      <p:sp>
        <p:nvSpPr>
          <p:cNvPr id="103" name="Google Shape;103;p13"/>
          <p:cNvSpPr txBox="1"/>
          <p:nvPr/>
        </p:nvSpPr>
        <p:spPr>
          <a:xfrm>
            <a:off x="1936131" y="4398411"/>
            <a:ext cx="1227358" cy="25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49977"/>
              </a:lnSpc>
            </a:pPr>
            <a:r>
              <a:rPr lang="en-US" sz="1095">
                <a:solidFill>
                  <a:srgbClr val="000000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Write here</a:t>
            </a:r>
            <a:endParaRPr sz="9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944247"/>
            <a:ext cx="822960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C4DA2"/>
                </a:solidFill>
                <a:latin typeface="Bricolage Grotesque"/>
              </a:rPr>
              <a:t>Schools as Resilient Ecosystems Against Disinformation</a:t>
            </a:r>
          </a:p>
        </p:txBody>
      </p:sp>
      <p:sp>
        <p:nvSpPr>
          <p:cNvPr id="3" name="Text 1"/>
          <p:cNvSpPr/>
          <p:nvPr/>
        </p:nvSpPr>
        <p:spPr>
          <a:xfrm>
            <a:off x="457200" y="3892369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12B1B"/>
                </a:solidFill>
                <a:latin typeface="Bricolage Grotesque"/>
              </a:rPr>
              <a:t>Applying Epistemic Justice and Echo-Chamber Theory to School Leadership</a:t>
            </a:r>
          </a:p>
        </p:txBody>
      </p:sp>
      <p:sp>
        <p:nvSpPr>
          <p:cNvPr id="7" name="Google Shape;99;p13">
            <a:extLst>
              <a:ext uri="{FF2B5EF4-FFF2-40B4-BE49-F238E27FC236}">
                <a16:creationId xmlns:a16="http://schemas.microsoft.com/office/drawing/2014/main" id="{353CE898-D03B-5ED8-32BF-969D87DFD18C}"/>
              </a:ext>
            </a:extLst>
          </p:cNvPr>
          <p:cNvSpPr txBox="1"/>
          <p:nvPr/>
        </p:nvSpPr>
        <p:spPr>
          <a:xfrm>
            <a:off x="124121" y="1391182"/>
            <a:ext cx="4911563" cy="1272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10004"/>
              </a:lnSpc>
            </a:pPr>
            <a:r>
              <a:rPr lang="en-US" sz="4318" b="1" dirty="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DRONE </a:t>
            </a:r>
            <a:r>
              <a:rPr lang="en-US" sz="4318" b="1" dirty="0">
                <a:solidFill>
                  <a:srgbClr val="012B1B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PROJECT </a:t>
            </a:r>
            <a:r>
              <a:rPr lang="en-US" sz="3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PILOT TRAININGS</a:t>
            </a:r>
            <a:endParaRPr sz="3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Google Shape;93;p13">
            <a:extLst>
              <a:ext uri="{FF2B5EF4-FFF2-40B4-BE49-F238E27FC236}">
                <a16:creationId xmlns:a16="http://schemas.microsoft.com/office/drawing/2014/main" id="{1D517D8D-8A55-BCEC-4BF3-9B8B2634BEC3}"/>
              </a:ext>
            </a:extLst>
          </p:cNvPr>
          <p:cNvSpPr/>
          <p:nvPr/>
        </p:nvSpPr>
        <p:spPr>
          <a:xfrm>
            <a:off x="4669953" y="0"/>
            <a:ext cx="2590127" cy="2133600"/>
          </a:xfrm>
          <a:custGeom>
            <a:avLst/>
            <a:gdLst/>
            <a:ahLst/>
            <a:cxnLst/>
            <a:rect l="l" t="t" r="r" b="b"/>
            <a:pathLst>
              <a:path w="5328592" h="8256736" extrusionOk="0">
                <a:moveTo>
                  <a:pt x="0" y="0"/>
                </a:moveTo>
                <a:lnTo>
                  <a:pt x="5328591" y="0"/>
                </a:lnTo>
                <a:lnTo>
                  <a:pt x="5328591" y="8256735"/>
                </a:lnTo>
                <a:lnTo>
                  <a:pt x="0" y="82567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28404"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4;p13">
            <a:extLst>
              <a:ext uri="{FF2B5EF4-FFF2-40B4-BE49-F238E27FC236}">
                <a16:creationId xmlns:a16="http://schemas.microsoft.com/office/drawing/2014/main" id="{DC283776-B5A6-41B2-EE1D-B2CE92601B0E}"/>
              </a:ext>
            </a:extLst>
          </p:cNvPr>
          <p:cNvSpPr/>
          <p:nvPr/>
        </p:nvSpPr>
        <p:spPr>
          <a:xfrm rot="-5400000">
            <a:off x="7232793" y="1123335"/>
            <a:ext cx="1468970" cy="2066731"/>
          </a:xfrm>
          <a:custGeom>
            <a:avLst/>
            <a:gdLst/>
            <a:ahLst/>
            <a:cxnLst/>
            <a:rect l="l" t="t" r="r" b="b"/>
            <a:pathLst>
              <a:path w="2937939" h="4133462" extrusionOk="0">
                <a:moveTo>
                  <a:pt x="0" y="0"/>
                </a:moveTo>
                <a:lnTo>
                  <a:pt x="2937939" y="0"/>
                </a:lnTo>
                <a:lnTo>
                  <a:pt x="2937939" y="4133462"/>
                </a:lnTo>
                <a:lnTo>
                  <a:pt x="0" y="41334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07387"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363636"/>
                </a:solidFill>
                <a:latin typeface="Arial" pitchFamily="34" charset="0"/>
                <a:cs typeface="Arial" pitchFamily="34" charset="-120"/>
              </a:rPr>
              <a:t>WP3 Quotes from School Leaders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1645920"/>
            <a:ext cx="8229600" cy="4114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r>
              <a:rPr lang="en-US" i="1" dirty="0"/>
              <a:t>“Communication with stakeholders has become very difficult. Sometimes,</a:t>
            </a:r>
            <a:endParaRPr lang="en-US" dirty="0"/>
          </a:p>
          <a:p>
            <a:r>
              <a:rPr lang="en-US" i="1" dirty="0"/>
              <a:t> I have the impression that we have a different perception of reality, a completely different idea of what is going on.</a:t>
            </a:r>
            <a:endParaRPr lang="en-US" dirty="0"/>
          </a:p>
          <a:p>
            <a:r>
              <a:rPr lang="en-US" i="1" dirty="0"/>
              <a:t> </a:t>
            </a:r>
            <a:endParaRPr lang="en-US" dirty="0"/>
          </a:p>
          <a:p>
            <a:r>
              <a:rPr lang="en-US" i="1" dirty="0"/>
              <a:t>“I often get the impression that communication has become a battle of opinions."</a:t>
            </a:r>
            <a:endParaRPr lang="en-US" dirty="0"/>
          </a:p>
          <a:p>
            <a:r>
              <a:rPr lang="en-US" i="1" dirty="0"/>
              <a:t> </a:t>
            </a:r>
            <a:endParaRPr lang="en-US" dirty="0"/>
          </a:p>
          <a:p>
            <a:r>
              <a:rPr lang="en-US" i="1" dirty="0"/>
              <a:t>“Sometimes, I feel that my professional opinion does not matter”. </a:t>
            </a:r>
            <a:endParaRPr lang="en-US" dirty="0"/>
          </a:p>
          <a:p>
            <a:r>
              <a:rPr lang="en-US" i="1" dirty="0"/>
              <a:t> </a:t>
            </a:r>
            <a:endParaRPr lang="en-US" dirty="0"/>
          </a:p>
          <a:p>
            <a:pPr marL="342900" indent="-342900">
              <a:lnSpc>
                <a:spcPts val="2000"/>
              </a:lnSpc>
              <a:spcAft>
                <a:spcPts val="1800"/>
              </a:spcAft>
              <a:buSzPct val="100000"/>
              <a:buChar char="•"/>
            </a:pP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3"/>
          <p:cNvSpPr/>
          <p:nvPr/>
        </p:nvSpPr>
        <p:spPr>
          <a:xfrm>
            <a:off x="0" y="-218426"/>
            <a:ext cx="9144000" cy="5372100"/>
          </a:xfrm>
          <a:custGeom>
            <a:avLst/>
            <a:gdLst/>
            <a:ahLst/>
            <a:cxnLst/>
            <a:rect l="l" t="t" r="r" b="b"/>
            <a:pathLst>
              <a:path w="18288000" h="18288000" extrusionOk="0">
                <a:moveTo>
                  <a:pt x="0" y="0"/>
                </a:moveTo>
                <a:lnTo>
                  <a:pt x="18288000" y="0"/>
                </a:lnTo>
                <a:lnTo>
                  <a:pt x="18288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30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23"/>
          <p:cNvSpPr/>
          <p:nvPr/>
        </p:nvSpPr>
        <p:spPr>
          <a:xfrm flipH="1">
            <a:off x="2271286" y="1030133"/>
            <a:ext cx="1120923" cy="1586743"/>
          </a:xfrm>
          <a:custGeom>
            <a:avLst/>
            <a:gdLst/>
            <a:ahLst/>
            <a:cxnLst/>
            <a:rect l="l" t="t" r="r" b="b"/>
            <a:pathLst>
              <a:path w="2241846" h="3173486" extrusionOk="0">
                <a:moveTo>
                  <a:pt x="2241846" y="0"/>
                </a:moveTo>
                <a:lnTo>
                  <a:pt x="0" y="0"/>
                </a:lnTo>
                <a:lnTo>
                  <a:pt x="0" y="3173486"/>
                </a:lnTo>
                <a:lnTo>
                  <a:pt x="2241846" y="3173486"/>
                </a:lnTo>
                <a:lnTo>
                  <a:pt x="2241846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l="-108659"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86" name="Google Shape;386;p23"/>
          <p:cNvGrpSpPr/>
          <p:nvPr/>
        </p:nvGrpSpPr>
        <p:grpSpPr>
          <a:xfrm>
            <a:off x="0" y="-333759"/>
            <a:ext cx="9144000" cy="1087905"/>
            <a:chOff x="0" y="-57150"/>
            <a:chExt cx="4999969" cy="573053"/>
          </a:xfrm>
        </p:grpSpPr>
        <p:sp>
          <p:nvSpPr>
            <p:cNvPr id="387" name="Google Shape;387;p23"/>
            <p:cNvSpPr/>
            <p:nvPr/>
          </p:nvSpPr>
          <p:spPr>
            <a:xfrm>
              <a:off x="0" y="0"/>
              <a:ext cx="4999969" cy="515903"/>
            </a:xfrm>
            <a:custGeom>
              <a:avLst/>
              <a:gdLst/>
              <a:ahLst/>
              <a:cxnLst/>
              <a:rect l="l" t="t" r="r" b="b"/>
              <a:pathLst>
                <a:path w="4999969" h="515903" extrusionOk="0">
                  <a:moveTo>
                    <a:pt x="0" y="0"/>
                  </a:moveTo>
                  <a:lnTo>
                    <a:pt x="4999969" y="0"/>
                  </a:lnTo>
                  <a:lnTo>
                    <a:pt x="4999969" y="515903"/>
                  </a:lnTo>
                  <a:lnTo>
                    <a:pt x="0" y="515903"/>
                  </a:lnTo>
                  <a:close/>
                </a:path>
              </a:pathLst>
            </a:custGeom>
            <a:solidFill>
              <a:srgbClr val="0C4DA2"/>
            </a:solidFill>
            <a:ln>
              <a:noFill/>
            </a:ln>
          </p:spPr>
          <p:txBody>
            <a:bodyPr spcFirstLastPara="1" wrap="square" lIns="45713" tIns="22850" rIns="45713" bIns="22850" anchor="t" anchorCtr="0">
              <a:noAutofit/>
            </a:bodyPr>
            <a:lstStyle/>
            <a:p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388;p23"/>
            <p:cNvSpPr txBox="1"/>
            <p:nvPr/>
          </p:nvSpPr>
          <p:spPr>
            <a:xfrm>
              <a:off x="0" y="-57150"/>
              <a:ext cx="4999969" cy="5730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>
                <a:lnSpc>
                  <a:spcPct val="202166"/>
                </a:lnSpc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9" name="Google Shape;389;p23"/>
          <p:cNvSpPr/>
          <p:nvPr/>
        </p:nvSpPr>
        <p:spPr>
          <a:xfrm>
            <a:off x="514350" y="161830"/>
            <a:ext cx="1164044" cy="465519"/>
          </a:xfrm>
          <a:custGeom>
            <a:avLst/>
            <a:gdLst/>
            <a:ahLst/>
            <a:cxnLst/>
            <a:rect l="l" t="t" r="r" b="b"/>
            <a:pathLst>
              <a:path w="2328087" h="931038" extrusionOk="0">
                <a:moveTo>
                  <a:pt x="0" y="0"/>
                </a:moveTo>
                <a:lnTo>
                  <a:pt x="2328087" y="0"/>
                </a:lnTo>
                <a:lnTo>
                  <a:pt x="2328087" y="931038"/>
                </a:lnTo>
                <a:lnTo>
                  <a:pt x="0" y="9310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23"/>
          <p:cNvSpPr/>
          <p:nvPr/>
        </p:nvSpPr>
        <p:spPr>
          <a:xfrm>
            <a:off x="3968593" y="4283848"/>
            <a:ext cx="1936312" cy="432015"/>
          </a:xfrm>
          <a:custGeom>
            <a:avLst/>
            <a:gdLst/>
            <a:ahLst/>
            <a:cxnLst/>
            <a:rect l="l" t="t" r="r" b="b"/>
            <a:pathLst>
              <a:path w="3872623" h="864030" extrusionOk="0">
                <a:moveTo>
                  <a:pt x="0" y="0"/>
                </a:moveTo>
                <a:lnTo>
                  <a:pt x="3872623" y="0"/>
                </a:lnTo>
                <a:lnTo>
                  <a:pt x="3872623" y="864031"/>
                </a:lnTo>
                <a:lnTo>
                  <a:pt x="0" y="8640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23"/>
          <p:cNvSpPr/>
          <p:nvPr/>
        </p:nvSpPr>
        <p:spPr>
          <a:xfrm>
            <a:off x="6061692" y="4342971"/>
            <a:ext cx="2567958" cy="372892"/>
          </a:xfrm>
          <a:custGeom>
            <a:avLst/>
            <a:gdLst/>
            <a:ahLst/>
            <a:cxnLst/>
            <a:rect l="l" t="t" r="r" b="b"/>
            <a:pathLst>
              <a:path w="5135916" h="745783" extrusionOk="0">
                <a:moveTo>
                  <a:pt x="0" y="0"/>
                </a:moveTo>
                <a:lnTo>
                  <a:pt x="5135916" y="0"/>
                </a:lnTo>
                <a:lnTo>
                  <a:pt x="5135916" y="745784"/>
                </a:lnTo>
                <a:lnTo>
                  <a:pt x="0" y="745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r="-1014"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23"/>
          <p:cNvSpPr txBox="1"/>
          <p:nvPr/>
        </p:nvSpPr>
        <p:spPr>
          <a:xfrm>
            <a:off x="3792670" y="317785"/>
            <a:ext cx="1558661" cy="280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40015"/>
              </a:lnSpc>
            </a:pPr>
            <a:r>
              <a:rPr lang="en-US" sz="1300">
                <a:solidFill>
                  <a:srgbClr val="EFEFEF"/>
                </a:solidFill>
                <a:latin typeface="Arial"/>
                <a:ea typeface="Arial"/>
                <a:cs typeface="Arial"/>
                <a:sym typeface="Arial"/>
              </a:rPr>
              <a:t>DRONE PROJECT</a:t>
            </a:r>
            <a:endParaRPr sz="900"/>
          </a:p>
        </p:txBody>
      </p:sp>
      <p:sp>
        <p:nvSpPr>
          <p:cNvPr id="393" name="Google Shape;393;p23"/>
          <p:cNvSpPr txBox="1"/>
          <p:nvPr/>
        </p:nvSpPr>
        <p:spPr>
          <a:xfrm>
            <a:off x="2742295" y="317785"/>
            <a:ext cx="703131" cy="280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40015"/>
              </a:lnSpc>
            </a:pPr>
            <a:r>
              <a:rPr lang="en-US" sz="1300">
                <a:solidFill>
                  <a:srgbClr val="EFEFEF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endParaRPr sz="900"/>
          </a:p>
        </p:txBody>
      </p:sp>
      <p:sp>
        <p:nvSpPr>
          <p:cNvPr id="394" name="Google Shape;394;p23"/>
          <p:cNvSpPr txBox="1"/>
          <p:nvPr/>
        </p:nvSpPr>
        <p:spPr>
          <a:xfrm>
            <a:off x="5811571" y="317785"/>
            <a:ext cx="703131" cy="280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40015"/>
              </a:lnSpc>
            </a:pPr>
            <a:r>
              <a:rPr lang="en-US" sz="1300">
                <a:solidFill>
                  <a:srgbClr val="EFEFEF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endParaRPr sz="900"/>
          </a:p>
        </p:txBody>
      </p:sp>
      <p:sp>
        <p:nvSpPr>
          <p:cNvPr id="395" name="Google Shape;395;p23"/>
          <p:cNvSpPr txBox="1"/>
          <p:nvPr/>
        </p:nvSpPr>
        <p:spPr>
          <a:xfrm>
            <a:off x="3330395" y="1636075"/>
            <a:ext cx="5299255" cy="1186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lnSpc>
                <a:spcPct val="94000"/>
              </a:lnSpc>
            </a:pPr>
            <a:r>
              <a:rPr lang="en-US" sz="8201" b="1">
                <a:solidFill>
                  <a:srgbClr val="343434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Thank You</a:t>
            </a:r>
            <a:endParaRPr sz="900"/>
          </a:p>
        </p:txBody>
      </p:sp>
      <p:sp>
        <p:nvSpPr>
          <p:cNvPr id="396" name="Google Shape;396;p23"/>
          <p:cNvSpPr txBox="1"/>
          <p:nvPr/>
        </p:nvSpPr>
        <p:spPr>
          <a:xfrm>
            <a:off x="4399753" y="2721266"/>
            <a:ext cx="4229898" cy="337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/>
            <a:r>
              <a:rPr lang="en-US" sz="2191">
                <a:solidFill>
                  <a:srgbClr val="343434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www.mydroneproject.com</a:t>
            </a:r>
            <a:endParaRPr sz="900"/>
          </a:p>
        </p:txBody>
      </p:sp>
      <p:sp>
        <p:nvSpPr>
          <p:cNvPr id="397" name="Google Shape;397;p23"/>
          <p:cNvSpPr txBox="1"/>
          <p:nvPr/>
        </p:nvSpPr>
        <p:spPr>
          <a:xfrm>
            <a:off x="575443" y="4436571"/>
            <a:ext cx="1727648" cy="356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50032"/>
              </a:lnSpc>
            </a:pPr>
            <a:r>
              <a:rPr lang="en-US" sz="1544" b="1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Presented By:</a:t>
            </a:r>
            <a:endParaRPr sz="900"/>
          </a:p>
        </p:txBody>
      </p:sp>
      <p:sp>
        <p:nvSpPr>
          <p:cNvPr id="398" name="Google Shape;398;p23"/>
          <p:cNvSpPr txBox="1"/>
          <p:nvPr/>
        </p:nvSpPr>
        <p:spPr>
          <a:xfrm>
            <a:off x="2218068" y="4436571"/>
            <a:ext cx="1227358" cy="356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50032"/>
              </a:lnSpc>
            </a:pPr>
            <a:r>
              <a:rPr lang="en-US" sz="1544">
                <a:solidFill>
                  <a:srgbClr val="000000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Write here</a:t>
            </a:r>
            <a:endParaRPr sz="900"/>
          </a:p>
        </p:txBody>
      </p:sp>
      <p:sp>
        <p:nvSpPr>
          <p:cNvPr id="399" name="Google Shape;399;p23"/>
          <p:cNvSpPr/>
          <p:nvPr/>
        </p:nvSpPr>
        <p:spPr>
          <a:xfrm>
            <a:off x="7517223" y="65371"/>
            <a:ext cx="1626777" cy="561978"/>
          </a:xfrm>
          <a:custGeom>
            <a:avLst/>
            <a:gdLst/>
            <a:ahLst/>
            <a:cxnLst/>
            <a:rect l="l" t="t" r="r" b="b"/>
            <a:pathLst>
              <a:path w="3253554" h="1123955" extrusionOk="0">
                <a:moveTo>
                  <a:pt x="0" y="0"/>
                </a:moveTo>
                <a:lnTo>
                  <a:pt x="3253554" y="0"/>
                </a:lnTo>
                <a:lnTo>
                  <a:pt x="3253554" y="1123955"/>
                </a:lnTo>
                <a:lnTo>
                  <a:pt x="0" y="11239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13" tIns="22850" rIns="45713" bIns="22850" anchor="t" anchorCtr="0">
            <a:noAutofit/>
          </a:bodyPr>
          <a:lstStyle/>
          <a:p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204</Words>
  <Application>Microsoft Office PowerPoint</Application>
  <PresentationFormat>On-screen Show (16:9)</PresentationFormat>
  <Paragraphs>27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Aptos</vt:lpstr>
      <vt:lpstr>Aptos Display</vt:lpstr>
      <vt:lpstr>Arial</vt:lpstr>
      <vt:lpstr>Bricolage Grotesque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Schools as Resilient Ecosystems Against Disinformation</dc:title>
  <dc:subject>Applying Epistemic Justice and Echo-Chamber Theory to School Leadership</dc:subject>
  <dc:creator>Victoria</dc:creator>
  <cp:lastModifiedBy>Κονιδάρη Βικτωρία-Χρυσούλα</cp:lastModifiedBy>
  <cp:revision>3</cp:revision>
  <dcterms:created xsi:type="dcterms:W3CDTF">2025-07-30T09:06:56Z</dcterms:created>
  <dcterms:modified xsi:type="dcterms:W3CDTF">2025-08-04T13:17:04Z</dcterms:modified>
</cp:coreProperties>
</file>